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3" r:id="rId2"/>
    <p:sldId id="271" r:id="rId3"/>
    <p:sldId id="269" r:id="rId4"/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72"/>
    <p:restoredTop sz="90000"/>
  </p:normalViewPr>
  <p:slideViewPr>
    <p:cSldViewPr snapToGrid="0" snapToObjects="1">
      <p:cViewPr varScale="1">
        <p:scale>
          <a:sx n="115" d="100"/>
          <a:sy n="115" d="100"/>
        </p:scale>
        <p:origin x="5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2.tiff>
</file>

<file path=ppt/media/image3.jpeg>
</file>

<file path=ppt/media/image4.tiff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D99EB-916F-CC4E-B11B-B666F8EDD2C2}" type="datetimeFigureOut">
              <a:rPr lang="en-US" smtClean="0"/>
              <a:t>3/28/23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E326D-AC9E-2B42-BA34-DCE008CC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20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CEE-355 also counts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67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2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83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1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83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6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40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3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9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BCCAE-6FBF-3E41-BA51-419B2EC9975B}" type="datetimeFigureOut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5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zimmermant@uwstout.edu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sinkovitsd@uwstout.edu" TargetMode="Externa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_dispersion_conceptual_waves.gif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983" y="3219133"/>
            <a:ext cx="3652486" cy="27393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5684" y="910343"/>
            <a:ext cx="5562599" cy="128675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Physics at UW-Stout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1620" y="6047706"/>
            <a:ext cx="5900015" cy="630900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Lasers, Optics, Plasmas, Computational Modeling, and Quantum Computers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061" y="5358333"/>
            <a:ext cx="34598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Prof. Zimmerman if you’d like me to put together a sample graduation plan for you:</a:t>
            </a:r>
          </a:p>
          <a:p>
            <a:r>
              <a:rPr lang="en-US" dirty="0">
                <a:hlinkClick r:id="rId3"/>
              </a:rPr>
              <a:t>zimmermant@uwstout.edu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0DFA3-1FB8-9C44-96E6-A62DB57D7383}"/>
              </a:ext>
            </a:extLst>
          </p:cNvPr>
          <p:cNvSpPr txBox="1"/>
          <p:nvPr/>
        </p:nvSpPr>
        <p:spPr>
          <a:xfrm>
            <a:off x="734288" y="1635576"/>
            <a:ext cx="86228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Why get a dual degree?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Gain additional skills to compliment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Stand out in the crowd of engineering majors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Learn more about how the laws of physics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Have fun!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045B6-DB74-7446-9247-7EC86C05CBFE}"/>
              </a:ext>
            </a:extLst>
          </p:cNvPr>
          <p:cNvSpPr txBox="1"/>
          <p:nvPr/>
        </p:nvSpPr>
        <p:spPr>
          <a:xfrm>
            <a:off x="734288" y="355005"/>
            <a:ext cx="35106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ASAP-ME: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1EA9F-A29C-1241-A80B-31866E511EFB}"/>
              </a:ext>
            </a:extLst>
          </p:cNvPr>
          <p:cNvSpPr txBox="1"/>
          <p:nvPr/>
        </p:nvSpPr>
        <p:spPr>
          <a:xfrm>
            <a:off x="4063135" y="494844"/>
            <a:ext cx="5708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Applied Science: Applied Physics and Mechanical Engineering Double Major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8534F3-59FE-8E48-B44B-F7A8B0490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1257" y="37197"/>
            <a:ext cx="1905000" cy="2362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56F7D8-4ABC-0F44-A96E-2A248E278A65}"/>
              </a:ext>
            </a:extLst>
          </p:cNvPr>
          <p:cNvSpPr txBox="1"/>
          <p:nvPr/>
        </p:nvSpPr>
        <p:spPr>
          <a:xfrm>
            <a:off x="10274196" y="2612600"/>
            <a:ext cx="180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Scan QR Code to see flowchart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3D23AF-CFE6-5E34-26F5-4BCA3FB17492}"/>
              </a:ext>
            </a:extLst>
          </p:cNvPr>
          <p:cNvSpPr txBox="1"/>
          <p:nvPr/>
        </p:nvSpPr>
        <p:spPr>
          <a:xfrm>
            <a:off x="3848099" y="29995"/>
            <a:ext cx="4495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Dual degree in engineering and physics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233202-91BE-FFCC-50E2-D4D3822AEFE8}"/>
              </a:ext>
            </a:extLst>
          </p:cNvPr>
          <p:cNvSpPr txBox="1"/>
          <p:nvPr/>
        </p:nvSpPr>
        <p:spPr>
          <a:xfrm>
            <a:off x="3822859" y="3927172"/>
            <a:ext cx="37730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Additional Courses:</a:t>
            </a:r>
          </a:p>
          <a:p>
            <a:r>
              <a:rPr lang="en-US" dirty="0"/>
              <a:t>Intro to Physics Research</a:t>
            </a:r>
          </a:p>
          <a:p>
            <a:r>
              <a:rPr lang="en-US" dirty="0"/>
              <a:t>Intro to Quantum Mechanics</a:t>
            </a:r>
          </a:p>
          <a:p>
            <a:r>
              <a:rPr lang="en-US" dirty="0"/>
              <a:t>Computational Classical Physics</a:t>
            </a:r>
          </a:p>
          <a:p>
            <a:r>
              <a:rPr lang="en-US" dirty="0"/>
              <a:t>Solid State Physics</a:t>
            </a:r>
          </a:p>
          <a:p>
            <a:r>
              <a:rPr lang="en-US" dirty="0"/>
              <a:t>Applied Optics and Photonics</a:t>
            </a:r>
          </a:p>
          <a:p>
            <a:r>
              <a:rPr lang="en-US" dirty="0"/>
              <a:t>Advanced Physics Lab</a:t>
            </a:r>
          </a:p>
          <a:p>
            <a:r>
              <a:rPr lang="en-US" dirty="0"/>
              <a:t>Quantum Mechanics</a:t>
            </a:r>
          </a:p>
          <a:p>
            <a:r>
              <a:rPr lang="en-US" dirty="0"/>
              <a:t>Applied Electromagnetics</a:t>
            </a:r>
          </a:p>
          <a:p>
            <a:r>
              <a:rPr lang="en-US" dirty="0"/>
              <a:t>Computer Science I and II</a:t>
            </a:r>
          </a:p>
        </p:txBody>
      </p:sp>
    </p:spTree>
    <p:extLst>
      <p:ext uri="{BB962C8B-B14F-4D97-AF65-F5344CB8AC3E}">
        <p14:creationId xmlns:p14="http://schemas.microsoft.com/office/powerpoint/2010/main" val="627975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/Users/toddzimmerman/Downloads/optics-header.jpg">
            <a:extLst>
              <a:ext uri="{FF2B5EF4-FFF2-40B4-BE49-F238E27FC236}">
                <a16:creationId xmlns:a16="http://schemas.microsoft.com/office/drawing/2014/main" id="{FAFE9C9C-660A-9947-AFED-A21553887901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3" r="-2" b="12272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AFF545-859C-0649-91D7-240F4C5E27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4" r="-2" b="2180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75C98-C24F-C74E-9399-A248C1E93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Physics Minor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AC5317-1243-424C-A9B1-6B4DD4D281FA}"/>
              </a:ext>
            </a:extLst>
          </p:cNvPr>
          <p:cNvSpPr txBox="1">
            <a:spLocks/>
          </p:cNvSpPr>
          <p:nvPr/>
        </p:nvSpPr>
        <p:spPr>
          <a:xfrm>
            <a:off x="0" y="2103120"/>
            <a:ext cx="6262256" cy="4912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Statics</a:t>
            </a:r>
            <a:r>
              <a:rPr lang="en-US" sz="2400" dirty="0"/>
              <a:t> and </a:t>
            </a:r>
            <a:r>
              <a:rPr lang="en-US" sz="2400" b="1" dirty="0"/>
              <a:t>Dynamics</a:t>
            </a:r>
            <a:r>
              <a:rPr lang="en-US" sz="2400" dirty="0"/>
              <a:t> </a:t>
            </a:r>
            <a:r>
              <a:rPr lang="en-US" sz="2400" u="sng" dirty="0"/>
              <a:t>or</a:t>
            </a:r>
            <a:r>
              <a:rPr lang="en-US" sz="2400" dirty="0"/>
              <a:t> University Physics 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University Physics II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11 credits from the following: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PHYS-139 Intro to Research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CEE-355 Applied E&amp;M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Any PHYS-3XX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Thermodynamics (PHYS-222 </a:t>
            </a:r>
            <a:r>
              <a:rPr lang="en-US" u="sng" dirty="0"/>
              <a:t>or</a:t>
            </a:r>
            <a:r>
              <a:rPr lang="en-US" dirty="0"/>
              <a:t> ENGR-275 </a:t>
            </a:r>
            <a:r>
              <a:rPr lang="en-US" u="sng" dirty="0"/>
              <a:t>or</a:t>
            </a:r>
            <a:r>
              <a:rPr lang="en-US" dirty="0"/>
              <a:t> </a:t>
            </a:r>
            <a:r>
              <a:rPr lang="en-US" b="1" dirty="0"/>
              <a:t>ME-390</a:t>
            </a:r>
            <a:r>
              <a:rPr lang="en-US" dirty="0"/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sz="1900" dirty="0"/>
              <a:t>Classes in bold are ones you take for your major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Contact Prof. </a:t>
            </a:r>
            <a:r>
              <a:rPr lang="en-US" dirty="0" err="1"/>
              <a:t>Sinkovits</a:t>
            </a:r>
            <a:r>
              <a:rPr lang="en-US" dirty="0"/>
              <a:t> for information: </a:t>
            </a:r>
            <a:r>
              <a:rPr lang="en-US" dirty="0">
                <a:hlinkClick r:id="rId5"/>
              </a:rPr>
              <a:t>sinkovitsd@uwstout.edu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03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A11548E-758F-0849-AE37-AB5AED6C7CDC}"/>
              </a:ext>
            </a:extLst>
          </p:cNvPr>
          <p:cNvSpPr/>
          <p:nvPr/>
        </p:nvSpPr>
        <p:spPr>
          <a:xfrm>
            <a:off x="-15041" y="-63049"/>
            <a:ext cx="12222082" cy="34566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BCB38-6DDC-734F-8951-4737F3DEE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8582" y="3323363"/>
            <a:ext cx="11210999" cy="4351338"/>
          </a:xfrm>
        </p:spPr>
        <p:txBody>
          <a:bodyPr>
            <a:normAutofit/>
          </a:bodyPr>
          <a:lstStyle/>
          <a:p>
            <a:r>
              <a:rPr lang="en-US" b="1" dirty="0"/>
              <a:t>The questions answered in this class include:</a:t>
            </a:r>
            <a:endParaRPr lang="en-US" dirty="0"/>
          </a:p>
          <a:p>
            <a:pPr lvl="1"/>
            <a:r>
              <a:rPr lang="en-US" dirty="0"/>
              <a:t>What is light and how can it be both a wave and a particle?</a:t>
            </a:r>
          </a:p>
          <a:p>
            <a:pPr lvl="1"/>
            <a:r>
              <a:rPr lang="en-US" dirty="0"/>
              <a:t>How can light be made to interfere with itself and then used to make measurements?</a:t>
            </a:r>
          </a:p>
          <a:p>
            <a:pPr lvl="1"/>
            <a:r>
              <a:rPr lang="en-US" dirty="0"/>
              <a:t>How can lenses and other optical elements be used to control light?</a:t>
            </a:r>
          </a:p>
          <a:p>
            <a:pPr lvl="1"/>
            <a:r>
              <a:rPr lang="en-US" dirty="0"/>
              <a:t>How do optical fibers work?</a:t>
            </a:r>
          </a:p>
          <a:p>
            <a:pPr lvl="1"/>
            <a:r>
              <a:rPr lang="en-US" dirty="0"/>
              <a:t>How lasers work and what sort of amazing things you can do with them?</a:t>
            </a:r>
          </a:p>
          <a:p>
            <a:pPr lvl="1"/>
            <a:r>
              <a:rPr lang="en-US" dirty="0"/>
              <a:t>How we know that phasers and Star Wars blasters can’t be lasers?</a:t>
            </a:r>
          </a:p>
          <a:p>
            <a:pPr lvl="1"/>
            <a:r>
              <a:rPr lang="en-US" dirty="0"/>
              <a:t>What does Fourier analysis have to do with diffraction and propagation of light?</a:t>
            </a:r>
          </a:p>
          <a:p>
            <a:endParaRPr lang="en-US" dirty="0"/>
          </a:p>
        </p:txBody>
      </p:sp>
      <p:pic>
        <p:nvPicPr>
          <p:cNvPr id="4" name="Picture 3" descr="/Users/toddzimmerman/Downloads/optics-header.jpg">
            <a:extLst>
              <a:ext uri="{FF2B5EF4-FFF2-40B4-BE49-F238E27FC236}">
                <a16:creationId xmlns:a16="http://schemas.microsoft.com/office/drawing/2014/main" id="{648BD02A-3247-7043-8403-9A8CCCAE010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577" y="1004717"/>
            <a:ext cx="4057247" cy="2388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/Users/toddzimmerman/Downloads/ShopforFiberOptics.jpg">
            <a:extLst>
              <a:ext uri="{FF2B5EF4-FFF2-40B4-BE49-F238E27FC236}">
                <a16:creationId xmlns:a16="http://schemas.microsoft.com/office/drawing/2014/main" id="{F0D6E731-77DE-3B48-82F6-FAC40679FE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5000" y="1585836"/>
            <a:ext cx="2867000" cy="1788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/Users/toddzimmerman/Downloads/Stock_Optics.jpg">
            <a:extLst>
              <a:ext uri="{FF2B5EF4-FFF2-40B4-BE49-F238E27FC236}">
                <a16:creationId xmlns:a16="http://schemas.microsoft.com/office/drawing/2014/main" id="{6E9C11E1-E8D6-2745-AC7C-EC7C388AB8C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1236" y="104698"/>
            <a:ext cx="2103519" cy="14023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82826D3-065A-CF46-85ED-83F1AB3560B8}"/>
              </a:ext>
            </a:extLst>
          </p:cNvPr>
          <p:cNvGrpSpPr/>
          <p:nvPr/>
        </p:nvGrpSpPr>
        <p:grpSpPr>
          <a:xfrm>
            <a:off x="-226617" y="-328686"/>
            <a:ext cx="5033456" cy="3517924"/>
            <a:chOff x="628244" y="-1069183"/>
            <a:chExt cx="6533242" cy="456618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026316-0F05-7F49-8B85-DC8E0945EA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736" t="-4520" r="14175" b="8925"/>
            <a:stretch/>
          </p:blipFill>
          <p:spPr bwMode="auto">
            <a:xfrm>
              <a:off x="628244" y="-1069183"/>
              <a:ext cx="6533242" cy="4566185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lc="http://schemas.openxmlformats.org/drawingml/2006/lockedCanvas" xmlns:a14="http://schemas.microsoft.com/office/drawing/2010/main" xmlns:pic="http://schemas.openxmlformats.org/drawingml/2006/picture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v="urn:schemas-microsoft-com:mac:vml" xmlns:mc="http://schemas.openxmlformats.org/markup-compatibility/2006" xmlns:mo="http://schemas.microsoft.com/office/mac/office/2008/main" xmlns:wpc="http://schemas.microsoft.com/office/word/2010/wordprocessingCanvas" xmlns=""/>
              </a:ext>
            </a:extLst>
          </p:spPr>
        </p:pic>
        <p:sp>
          <p:nvSpPr>
            <p:cNvPr id="9" name="Text Box 32">
              <a:extLst>
                <a:ext uri="{FF2B5EF4-FFF2-40B4-BE49-F238E27FC236}">
                  <a16:creationId xmlns:a16="http://schemas.microsoft.com/office/drawing/2014/main" id="{EE1DE6C5-2A2A-FB4C-93E0-2C2A56568674}"/>
                </a:ext>
              </a:extLst>
            </p:cNvPr>
            <p:cNvSpPr txBox="1"/>
            <p:nvPr/>
          </p:nvSpPr>
          <p:spPr>
            <a:xfrm>
              <a:off x="5266645" y="2526510"/>
              <a:ext cx="1894840" cy="5629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lc="http://schemas.openxmlformats.org/drawingml/2006/lockedCanvas" xmlns:ma14="http://schemas.microsoft.com/office/mac/drawingml/2011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v="urn:schemas-microsoft-com:mac:vml" xmlns:mc="http://schemas.openxmlformats.org/markup-compatibility/2006" xmlns:mo="http://schemas.microsoft.com/office/mac/office/2008/main" xmlns:wpc="http://schemas.microsoft.com/office/word/2010/wordprocessingCanvas" xmlns="" val="1"/>
              </a:ext>
            </a:extLst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>
                  <a:solidFill>
                    <a:srgbClr val="7F7F7F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Bottle illuminated with an industrial laser beam by Dylan O’Donnel 12/28/14</a:t>
              </a:r>
              <a:endParaRPr lang="en-US" sz="12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>
                  <a:solidFill>
                    <a:srgbClr val="7F7F7F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</a:t>
              </a:r>
              <a:endParaRPr lang="en-US" sz="12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>
                  <a:solidFill>
                    <a:srgbClr val="7F7F7F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 </a:t>
              </a:r>
              <a:endParaRPr lang="en-US" sz="12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266B319-2BE9-7044-BBBB-5A12A066F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95" y="-254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Applied Optics and Photonics (PHYS-335)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5EECD0-993D-5742-B016-3C9534212672}"/>
              </a:ext>
            </a:extLst>
          </p:cNvPr>
          <p:cNvSpPr txBox="1"/>
          <p:nvPr/>
        </p:nvSpPr>
        <p:spPr>
          <a:xfrm>
            <a:off x="-46366" y="3695446"/>
            <a:ext cx="207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Fall 2023</a:t>
            </a:r>
          </a:p>
          <a:p>
            <a:r>
              <a:rPr lang="en-US" sz="2400" b="1" dirty="0"/>
              <a:t>MWF </a:t>
            </a:r>
          </a:p>
          <a:p>
            <a:r>
              <a:rPr lang="en-US" sz="2400" b="1" dirty="0"/>
              <a:t>3:35-4:30 pm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E2CBDE-E493-2041-90F8-50AC24508818}"/>
              </a:ext>
            </a:extLst>
          </p:cNvPr>
          <p:cNvSpPr txBox="1"/>
          <p:nvPr/>
        </p:nvSpPr>
        <p:spPr>
          <a:xfrm>
            <a:off x="3659522" y="0"/>
            <a:ext cx="5256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Counts as a Tech Elective for some engineering majors</a:t>
            </a:r>
          </a:p>
        </p:txBody>
      </p:sp>
    </p:spTree>
    <p:extLst>
      <p:ext uri="{BB962C8B-B14F-4D97-AF65-F5344CB8AC3E}">
        <p14:creationId xmlns:p14="http://schemas.microsoft.com/office/powerpoint/2010/main" val="3840571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5907C-EC16-3061-2A2C-C70A2C57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683740"/>
            <a:ext cx="5714998" cy="302890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4000" dirty="0"/>
              <a:t>PHYS-113 </a:t>
            </a:r>
            <a:r>
              <a:rPr lang="en-US" sz="4000" i="1" dirty="0"/>
              <a:t>Quantum Revolution for Everyone </a:t>
            </a:r>
            <a:br>
              <a:rPr lang="en-US" sz="3600" i="1" dirty="0"/>
            </a:br>
            <a:br>
              <a:rPr lang="en-US" sz="3600" i="1" dirty="0"/>
            </a:br>
            <a:br>
              <a:rPr lang="en-US" sz="2600" i="1" dirty="0"/>
            </a:br>
            <a:br>
              <a:rPr lang="en-US" sz="2600" i="1" dirty="0"/>
            </a:br>
            <a:r>
              <a:rPr lang="en-US" sz="2000" dirty="0"/>
              <a:t>FA 23, Tu/Th 11:15-12:10 (class), F 11:15-1:15 (lab)</a:t>
            </a:r>
            <a:br>
              <a:rPr lang="en-US" sz="2000" dirty="0"/>
            </a:br>
            <a:r>
              <a:rPr lang="en-US" sz="2000" dirty="0"/>
              <a:t>Gen Ed: ARNS with lab (3 </a:t>
            </a:r>
            <a:r>
              <a:rPr lang="en-US" sz="2000" dirty="0" err="1"/>
              <a:t>cr</a:t>
            </a:r>
            <a:r>
              <a:rPr lang="en-US" sz="2000" dirty="0"/>
              <a:t>), pre-req(s): none</a:t>
            </a:r>
            <a:endParaRPr lang="en-US" sz="20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F5FFBA-B7CB-5C4F-05D2-13625B98A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4200" y="787400"/>
            <a:ext cx="4648199" cy="3417755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Explore the quantum realm through board games, computer games, and other hands-on activities.</a:t>
            </a:r>
          </a:p>
          <a:p>
            <a:pPr>
              <a:lnSpc>
                <a:spcPct val="100000"/>
              </a:lnSpc>
            </a:pPr>
            <a:endParaRPr lang="en-US" sz="2400" dirty="0">
              <a:effectLst/>
            </a:endParaRPr>
          </a:p>
          <a:p>
            <a:pPr algn="r">
              <a:lnSpc>
                <a:spcPct val="100000"/>
              </a:lnSpc>
            </a:pPr>
            <a:r>
              <a:rPr lang="en-US" sz="1600" dirty="0">
                <a:effectLst/>
              </a:rPr>
              <a:t>Learn about: </a:t>
            </a:r>
          </a:p>
          <a:p>
            <a:pPr algn="r">
              <a:lnSpc>
                <a:spcPct val="100000"/>
              </a:lnSpc>
            </a:pPr>
            <a:r>
              <a:rPr lang="en-US" sz="1600" dirty="0">
                <a:solidFill>
                  <a:schemeClr val="tx1"/>
                </a:solidFill>
              </a:rPr>
              <a:t>Quantum computers</a:t>
            </a:r>
          </a:p>
          <a:p>
            <a:pPr marL="0" lvl="2" algn="r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tx1"/>
                </a:solidFill>
              </a:rPr>
              <a:t>How data is hacked</a:t>
            </a:r>
          </a:p>
          <a:p>
            <a:pPr marL="0" lvl="2" algn="r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tx1"/>
                </a:solidFill>
              </a:rPr>
              <a:t>Safekeeping secrets</a:t>
            </a:r>
          </a:p>
          <a:p>
            <a:pPr marL="0" lvl="2" algn="r"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tx1"/>
                </a:solidFill>
              </a:rPr>
              <a:t>Quantum sensors</a:t>
            </a:r>
          </a:p>
        </p:txBody>
      </p:sp>
      <p:pic>
        <p:nvPicPr>
          <p:cNvPr id="4" name="Picture 3" descr="Colorful wavy concept">
            <a:extLst>
              <a:ext uri="{FF2B5EF4-FFF2-40B4-BE49-F238E27FC236}">
                <a16:creationId xmlns:a16="http://schemas.microsoft.com/office/drawing/2014/main" id="{5F01BA5F-9FC3-99D5-765A-EF97E54E89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8" r="9909" b="2"/>
          <a:stretch/>
        </p:blipFill>
        <p:spPr>
          <a:xfrm>
            <a:off x="-3" y="4307136"/>
            <a:ext cx="3108963" cy="2550864"/>
          </a:xfrm>
          <a:custGeom>
            <a:avLst/>
            <a:gdLst/>
            <a:ahLst/>
            <a:cxnLst/>
            <a:rect l="l" t="t" r="r" b="b"/>
            <a:pathLst>
              <a:path w="3583922" h="2940562">
                <a:moveTo>
                  <a:pt x="3275799" y="2849195"/>
                </a:moveTo>
                <a:cubicBezTo>
                  <a:pt x="3359661" y="2849195"/>
                  <a:pt x="3435585" y="2883186"/>
                  <a:pt x="3490542" y="2938144"/>
                </a:cubicBezTo>
                <a:lnTo>
                  <a:pt x="3492537" y="2940562"/>
                </a:lnTo>
                <a:lnTo>
                  <a:pt x="3059061" y="2940562"/>
                </a:lnTo>
                <a:lnTo>
                  <a:pt x="3061057" y="2938144"/>
                </a:lnTo>
                <a:cubicBezTo>
                  <a:pt x="3116014" y="2883186"/>
                  <a:pt x="3191937" y="2849195"/>
                  <a:pt x="3275799" y="2849195"/>
                </a:cubicBezTo>
                <a:close/>
                <a:moveTo>
                  <a:pt x="2136349" y="331"/>
                </a:moveTo>
                <a:cubicBezTo>
                  <a:pt x="2357958" y="5031"/>
                  <a:pt x="2585858" y="60071"/>
                  <a:pt x="2806293" y="174017"/>
                </a:cubicBezTo>
                <a:cubicBezTo>
                  <a:pt x="3291355" y="424795"/>
                  <a:pt x="3591470" y="932794"/>
                  <a:pt x="3583778" y="1478836"/>
                </a:cubicBezTo>
                <a:cubicBezTo>
                  <a:pt x="3576848" y="1985795"/>
                  <a:pt x="3333486" y="2407384"/>
                  <a:pt x="2975995" y="2667724"/>
                </a:cubicBezTo>
                <a:cubicBezTo>
                  <a:pt x="2906285" y="2718482"/>
                  <a:pt x="2852391" y="2786166"/>
                  <a:pt x="2819121" y="2862485"/>
                </a:cubicBezTo>
                <a:lnTo>
                  <a:pt x="2797091" y="2940562"/>
                </a:lnTo>
                <a:lnTo>
                  <a:pt x="0" y="2940562"/>
                </a:lnTo>
                <a:lnTo>
                  <a:pt x="0" y="276553"/>
                </a:lnTo>
                <a:lnTo>
                  <a:pt x="33296" y="274813"/>
                </a:lnTo>
                <a:cubicBezTo>
                  <a:pt x="116436" y="274471"/>
                  <a:pt x="200659" y="282179"/>
                  <a:pt x="285007" y="298541"/>
                </a:cubicBezTo>
                <a:cubicBezTo>
                  <a:pt x="403848" y="321457"/>
                  <a:pt x="519015" y="360753"/>
                  <a:pt x="627046" y="415302"/>
                </a:cubicBezTo>
                <a:cubicBezTo>
                  <a:pt x="796333" y="500950"/>
                  <a:pt x="1000406" y="480162"/>
                  <a:pt x="1144399" y="356678"/>
                </a:cubicBezTo>
                <a:cubicBezTo>
                  <a:pt x="1415124" y="124498"/>
                  <a:pt x="1767000" y="-7503"/>
                  <a:pt x="2136349" y="331"/>
                </a:cubicBezTo>
                <a:close/>
              </a:path>
            </a:pathLst>
          </a:custGeom>
        </p:spPr>
      </p:pic>
      <p:pic>
        <p:nvPicPr>
          <p:cNvPr id="6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732CAF2-C9F0-0492-B38B-1B4B854C07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96" t="295" r="-3" b="3129"/>
          <a:stretch/>
        </p:blipFill>
        <p:spPr bwMode="auto">
          <a:xfrm>
            <a:off x="6416089" y="2898366"/>
            <a:ext cx="2953197" cy="3028904"/>
          </a:xfrm>
          <a:custGeom>
            <a:avLst/>
            <a:gdLst/>
            <a:ahLst/>
            <a:cxnLst/>
            <a:rect l="l" t="t" r="r" b="b"/>
            <a:pathLst>
              <a:path w="2953197" h="3028904">
                <a:moveTo>
                  <a:pt x="1758730" y="130583"/>
                </a:moveTo>
                <a:cubicBezTo>
                  <a:pt x="1974977" y="136930"/>
                  <a:pt x="2194221" y="244811"/>
                  <a:pt x="2336676" y="436940"/>
                </a:cubicBezTo>
                <a:cubicBezTo>
                  <a:pt x="2404767" y="528547"/>
                  <a:pt x="2450570" y="633288"/>
                  <a:pt x="2470085" y="742020"/>
                </a:cubicBezTo>
                <a:cubicBezTo>
                  <a:pt x="2488170" y="842836"/>
                  <a:pt x="2557572" y="933028"/>
                  <a:pt x="2653956" y="975510"/>
                </a:cubicBezTo>
                <a:cubicBezTo>
                  <a:pt x="2738051" y="1012622"/>
                  <a:pt x="2811302" y="1072662"/>
                  <a:pt x="2864475" y="1148070"/>
                </a:cubicBezTo>
                <a:cubicBezTo>
                  <a:pt x="3006799" y="1349339"/>
                  <a:pt x="2974588" y="1615222"/>
                  <a:pt x="2791577" y="1749620"/>
                </a:cubicBezTo>
                <a:cubicBezTo>
                  <a:pt x="2790131" y="1750656"/>
                  <a:pt x="2788743" y="1751691"/>
                  <a:pt x="2787323" y="1752697"/>
                </a:cubicBezTo>
                <a:cubicBezTo>
                  <a:pt x="2694840" y="1818735"/>
                  <a:pt x="2656760" y="1937789"/>
                  <a:pt x="2695085" y="2052520"/>
                </a:cubicBezTo>
                <a:cubicBezTo>
                  <a:pt x="2806290" y="2385440"/>
                  <a:pt x="2693838" y="2732318"/>
                  <a:pt x="2416459" y="2911953"/>
                </a:cubicBezTo>
                <a:cubicBezTo>
                  <a:pt x="2078872" y="3130931"/>
                  <a:pt x="1597422" y="3033915"/>
                  <a:pt x="1325746" y="2691910"/>
                </a:cubicBezTo>
                <a:cubicBezTo>
                  <a:pt x="1277848" y="2631737"/>
                  <a:pt x="1238019" y="2565973"/>
                  <a:pt x="1207481" y="2496570"/>
                </a:cubicBezTo>
                <a:cubicBezTo>
                  <a:pt x="1159693" y="2387741"/>
                  <a:pt x="1054246" y="2310639"/>
                  <a:pt x="937875" y="2303689"/>
                </a:cubicBezTo>
                <a:cubicBezTo>
                  <a:pt x="719077" y="2290629"/>
                  <a:pt x="500174" y="2199617"/>
                  <a:pt x="326859" y="2040248"/>
                </a:cubicBezTo>
                <a:cubicBezTo>
                  <a:pt x="222871" y="1944626"/>
                  <a:pt x="135294" y="1824396"/>
                  <a:pt x="74000" y="1681629"/>
                </a:cubicBezTo>
                <a:cubicBezTo>
                  <a:pt x="-60861" y="1367457"/>
                  <a:pt x="-8218" y="1019206"/>
                  <a:pt x="206051" y="784333"/>
                </a:cubicBezTo>
                <a:cubicBezTo>
                  <a:pt x="404883" y="566181"/>
                  <a:pt x="683668" y="485089"/>
                  <a:pt x="954750" y="522504"/>
                </a:cubicBezTo>
                <a:cubicBezTo>
                  <a:pt x="1060466" y="537103"/>
                  <a:pt x="1162087" y="495465"/>
                  <a:pt x="1215678" y="410271"/>
                </a:cubicBezTo>
                <a:lnTo>
                  <a:pt x="1215711" y="410300"/>
                </a:lnTo>
                <a:cubicBezTo>
                  <a:pt x="1260460" y="339302"/>
                  <a:pt x="1319644" y="278917"/>
                  <a:pt x="1389955" y="232550"/>
                </a:cubicBezTo>
                <a:cubicBezTo>
                  <a:pt x="1500312" y="159519"/>
                  <a:pt x="1628981" y="126775"/>
                  <a:pt x="1758730" y="130583"/>
                </a:cubicBezTo>
                <a:close/>
                <a:moveTo>
                  <a:pt x="979032" y="25"/>
                </a:moveTo>
                <a:cubicBezTo>
                  <a:pt x="1026466" y="-736"/>
                  <a:pt x="1075824" y="16498"/>
                  <a:pt x="1115861" y="51908"/>
                </a:cubicBezTo>
                <a:cubicBezTo>
                  <a:pt x="1195937" y="122727"/>
                  <a:pt x="1208411" y="239431"/>
                  <a:pt x="1143723" y="312574"/>
                </a:cubicBezTo>
                <a:cubicBezTo>
                  <a:pt x="1079035" y="385716"/>
                  <a:pt x="961682" y="387599"/>
                  <a:pt x="881606" y="316779"/>
                </a:cubicBezTo>
                <a:cubicBezTo>
                  <a:pt x="801531" y="245959"/>
                  <a:pt x="789056" y="129255"/>
                  <a:pt x="853744" y="56113"/>
                </a:cubicBezTo>
                <a:cubicBezTo>
                  <a:pt x="886088" y="19542"/>
                  <a:pt x="931598" y="786"/>
                  <a:pt x="979032" y="2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ands writing math on paper">
            <a:extLst>
              <a:ext uri="{FF2B5EF4-FFF2-40B4-BE49-F238E27FC236}">
                <a16:creationId xmlns:a16="http://schemas.microsoft.com/office/drawing/2014/main" id="{8D4A66AA-9D0E-9FC0-B406-FC9A541B8C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4" r="5" b="15740"/>
          <a:stretch/>
        </p:blipFill>
        <p:spPr bwMode="auto">
          <a:xfrm>
            <a:off x="3225731" y="4796832"/>
            <a:ext cx="3827007" cy="2061168"/>
          </a:xfrm>
          <a:custGeom>
            <a:avLst/>
            <a:gdLst/>
            <a:ahLst/>
            <a:cxnLst/>
            <a:rect l="l" t="t" r="r" b="b"/>
            <a:pathLst>
              <a:path w="4169283" h="2245513">
                <a:moveTo>
                  <a:pt x="1170184" y="264603"/>
                </a:moveTo>
                <a:cubicBezTo>
                  <a:pt x="1170200" y="264603"/>
                  <a:pt x="1170218" y="264603"/>
                  <a:pt x="1170235" y="264603"/>
                </a:cubicBezTo>
                <a:cubicBezTo>
                  <a:pt x="1266233" y="266129"/>
                  <a:pt x="1342774" y="345423"/>
                  <a:pt x="1341161" y="441353"/>
                </a:cubicBezTo>
                <a:cubicBezTo>
                  <a:pt x="1342774" y="537452"/>
                  <a:pt x="1266233" y="616576"/>
                  <a:pt x="1170184" y="618271"/>
                </a:cubicBezTo>
                <a:cubicBezTo>
                  <a:pt x="1074134" y="616576"/>
                  <a:pt x="997593" y="537452"/>
                  <a:pt x="999206" y="441353"/>
                </a:cubicBezTo>
                <a:cubicBezTo>
                  <a:pt x="997627" y="345253"/>
                  <a:pt x="1074167" y="266129"/>
                  <a:pt x="1170184" y="264603"/>
                </a:cubicBezTo>
                <a:close/>
                <a:moveTo>
                  <a:pt x="3424673" y="84802"/>
                </a:moveTo>
                <a:cubicBezTo>
                  <a:pt x="3592168" y="84802"/>
                  <a:pt x="3727949" y="220583"/>
                  <a:pt x="3727949" y="388078"/>
                </a:cubicBezTo>
                <a:cubicBezTo>
                  <a:pt x="3727949" y="555573"/>
                  <a:pt x="3592168" y="691354"/>
                  <a:pt x="3424673" y="691354"/>
                </a:cubicBezTo>
                <a:cubicBezTo>
                  <a:pt x="3257178" y="691354"/>
                  <a:pt x="3121397" y="555573"/>
                  <a:pt x="3121397" y="388078"/>
                </a:cubicBezTo>
                <a:cubicBezTo>
                  <a:pt x="3121397" y="220583"/>
                  <a:pt x="3257178" y="84802"/>
                  <a:pt x="3424673" y="84802"/>
                </a:cubicBezTo>
                <a:close/>
                <a:moveTo>
                  <a:pt x="2114523" y="3232"/>
                </a:moveTo>
                <a:cubicBezTo>
                  <a:pt x="2211224" y="-5629"/>
                  <a:pt x="2310656" y="3551"/>
                  <a:pt x="2408285" y="33009"/>
                </a:cubicBezTo>
                <a:cubicBezTo>
                  <a:pt x="2604799" y="92605"/>
                  <a:pt x="2771108" y="225041"/>
                  <a:pt x="2873167" y="403320"/>
                </a:cubicBezTo>
                <a:cubicBezTo>
                  <a:pt x="2994736" y="618611"/>
                  <a:pt x="3210810" y="763782"/>
                  <a:pt x="3456054" y="795194"/>
                </a:cubicBezTo>
                <a:cubicBezTo>
                  <a:pt x="3518026" y="802663"/>
                  <a:pt x="3578913" y="817437"/>
                  <a:pt x="3637388" y="839337"/>
                </a:cubicBezTo>
                <a:cubicBezTo>
                  <a:pt x="4040807" y="989262"/>
                  <a:pt x="4261193" y="1448032"/>
                  <a:pt x="4132662" y="1870977"/>
                </a:cubicBezTo>
                <a:cubicBezTo>
                  <a:pt x="4093577" y="2001373"/>
                  <a:pt x="4023148" y="2120226"/>
                  <a:pt x="3927557" y="2217177"/>
                </a:cubicBezTo>
                <a:lnTo>
                  <a:pt x="3895951" y="2245513"/>
                </a:lnTo>
                <a:lnTo>
                  <a:pt x="154670" y="2245513"/>
                </a:lnTo>
                <a:lnTo>
                  <a:pt x="148419" y="2054221"/>
                </a:lnTo>
                <a:cubicBezTo>
                  <a:pt x="137298" y="1991314"/>
                  <a:pt x="117254" y="1929978"/>
                  <a:pt x="88628" y="1872164"/>
                </a:cubicBezTo>
                <a:cubicBezTo>
                  <a:pt x="-113931" y="1462295"/>
                  <a:pt x="42445" y="961079"/>
                  <a:pt x="438224" y="751557"/>
                </a:cubicBezTo>
                <a:cubicBezTo>
                  <a:pt x="631341" y="648834"/>
                  <a:pt x="858672" y="631855"/>
                  <a:pt x="1064915" y="704695"/>
                </a:cubicBezTo>
                <a:lnTo>
                  <a:pt x="1075441" y="708430"/>
                </a:lnTo>
                <a:cubicBezTo>
                  <a:pt x="1218573" y="761067"/>
                  <a:pt x="1376647" y="681266"/>
                  <a:pt x="1430810" y="534396"/>
                </a:cubicBezTo>
                <a:cubicBezTo>
                  <a:pt x="1433866" y="526587"/>
                  <a:pt x="1437092" y="517757"/>
                  <a:pt x="1440488" y="509608"/>
                </a:cubicBezTo>
                <a:cubicBezTo>
                  <a:pt x="1558915" y="218758"/>
                  <a:pt x="1824423" y="29815"/>
                  <a:pt x="2114523" y="323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1751CB0D-A1CA-531B-7378-DA67D1F47A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27" r="6246"/>
          <a:stretch/>
        </p:blipFill>
        <p:spPr>
          <a:xfrm>
            <a:off x="9485896" y="4205155"/>
            <a:ext cx="2706104" cy="2652845"/>
          </a:xfrm>
          <a:custGeom>
            <a:avLst/>
            <a:gdLst/>
            <a:ahLst/>
            <a:cxnLst/>
            <a:rect l="l" t="t" r="r" b="b"/>
            <a:pathLst>
              <a:path w="2999599" h="2940564">
                <a:moveTo>
                  <a:pt x="226406" y="1632132"/>
                </a:moveTo>
                <a:cubicBezTo>
                  <a:pt x="323122" y="1632132"/>
                  <a:pt x="401527" y="1710537"/>
                  <a:pt x="401527" y="1807253"/>
                </a:cubicBezTo>
                <a:cubicBezTo>
                  <a:pt x="401527" y="1903970"/>
                  <a:pt x="323122" y="1982375"/>
                  <a:pt x="226406" y="1982375"/>
                </a:cubicBezTo>
                <a:cubicBezTo>
                  <a:pt x="129689" y="1982375"/>
                  <a:pt x="51284" y="1903970"/>
                  <a:pt x="51284" y="1807253"/>
                </a:cubicBezTo>
                <a:cubicBezTo>
                  <a:pt x="51284" y="1710537"/>
                  <a:pt x="129689" y="1632132"/>
                  <a:pt x="226406" y="1632132"/>
                </a:cubicBezTo>
                <a:close/>
                <a:moveTo>
                  <a:pt x="2093308" y="52"/>
                </a:moveTo>
                <a:cubicBezTo>
                  <a:pt x="2164051" y="1080"/>
                  <a:pt x="2236158" y="17677"/>
                  <a:pt x="2312026" y="57744"/>
                </a:cubicBezTo>
                <a:cubicBezTo>
                  <a:pt x="2582665" y="200620"/>
                  <a:pt x="2627866" y="481721"/>
                  <a:pt x="2836559" y="535100"/>
                </a:cubicBezTo>
                <a:cubicBezTo>
                  <a:pt x="2867995" y="543141"/>
                  <a:pt x="2897574" y="545575"/>
                  <a:pt x="2925841" y="543770"/>
                </a:cubicBezTo>
                <a:lnTo>
                  <a:pt x="2999599" y="528576"/>
                </a:lnTo>
                <a:lnTo>
                  <a:pt x="2999599" y="2940564"/>
                </a:lnTo>
                <a:lnTo>
                  <a:pt x="378377" y="2940564"/>
                </a:lnTo>
                <a:lnTo>
                  <a:pt x="378365" y="2940529"/>
                </a:lnTo>
                <a:cubicBezTo>
                  <a:pt x="304965" y="2770990"/>
                  <a:pt x="42056" y="2649200"/>
                  <a:pt x="45208" y="2429427"/>
                </a:cubicBezTo>
                <a:cubicBezTo>
                  <a:pt x="49295" y="2147461"/>
                  <a:pt x="487611" y="2096114"/>
                  <a:pt x="513552" y="1809906"/>
                </a:cubicBezTo>
                <a:cubicBezTo>
                  <a:pt x="541628" y="1500166"/>
                  <a:pt x="43558" y="1396938"/>
                  <a:pt x="2688" y="971786"/>
                </a:cubicBezTo>
                <a:cubicBezTo>
                  <a:pt x="-18322" y="752607"/>
                  <a:pt x="84747" y="471039"/>
                  <a:pt x="281119" y="370303"/>
                </a:cubicBezTo>
                <a:cubicBezTo>
                  <a:pt x="599418" y="207189"/>
                  <a:pt x="919050" y="631594"/>
                  <a:pt x="1296484" y="465627"/>
                </a:cubicBezTo>
                <a:cubicBezTo>
                  <a:pt x="1517201" y="368613"/>
                  <a:pt x="1477380" y="192406"/>
                  <a:pt x="1739860" y="88081"/>
                </a:cubicBezTo>
                <a:cubicBezTo>
                  <a:pt x="1861286" y="39876"/>
                  <a:pt x="1975403" y="-1660"/>
                  <a:pt x="2093308" y="5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6113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9024</TotalTime>
  <Words>393</Words>
  <Application>Microsoft Macintosh PowerPoint</Application>
  <PresentationFormat>Widescreen</PresentationFormat>
  <Paragraphs>62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Physics at UW-Stout</vt:lpstr>
      <vt:lpstr>Physics Minor</vt:lpstr>
      <vt:lpstr>Applied Optics and Photonics (PHYS-335)</vt:lpstr>
      <vt:lpstr>PHYS-113 Quantum Revolution for Everyone     FA 23, Tu/Th 11:15-12:10 (class), F 11:15-1:15 (lab) Gen Ed: ARNS with lab (3 cr), pre-req(s): none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your dream job?  Where do you want to work?</dc:title>
  <dc:creator>Zimmerman, Todd</dc:creator>
  <cp:lastModifiedBy>Zimmerman, Todd</cp:lastModifiedBy>
  <cp:revision>14</cp:revision>
  <dcterms:created xsi:type="dcterms:W3CDTF">2020-10-08T15:25:34Z</dcterms:created>
  <dcterms:modified xsi:type="dcterms:W3CDTF">2023-03-29T12:55:34Z</dcterms:modified>
</cp:coreProperties>
</file>

<file path=docProps/thumbnail.jpeg>
</file>